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1"/>
  </p:notesMasterIdLst>
  <p:sldIdLst>
    <p:sldId id="316" r:id="rId2"/>
    <p:sldId id="426" r:id="rId3"/>
    <p:sldId id="257" r:id="rId4"/>
    <p:sldId id="430" r:id="rId5"/>
    <p:sldId id="453" r:id="rId6"/>
    <p:sldId id="431" r:id="rId7"/>
    <p:sldId id="432" r:id="rId8"/>
    <p:sldId id="434" r:id="rId9"/>
    <p:sldId id="433" r:id="rId10"/>
    <p:sldId id="435" r:id="rId11"/>
    <p:sldId id="450" r:id="rId12"/>
    <p:sldId id="436" r:id="rId13"/>
    <p:sldId id="354" r:id="rId14"/>
    <p:sldId id="412" r:id="rId15"/>
    <p:sldId id="356" r:id="rId16"/>
    <p:sldId id="357" r:id="rId17"/>
    <p:sldId id="355" r:id="rId18"/>
    <p:sldId id="437" r:id="rId19"/>
    <p:sldId id="440" r:id="rId20"/>
    <p:sldId id="449" r:id="rId21"/>
    <p:sldId id="452" r:id="rId22"/>
    <p:sldId id="443" r:id="rId23"/>
    <p:sldId id="438" r:id="rId24"/>
    <p:sldId id="451" r:id="rId25"/>
    <p:sldId id="445" r:id="rId26"/>
    <p:sldId id="444" r:id="rId27"/>
    <p:sldId id="396" r:id="rId28"/>
    <p:sldId id="374" r:id="rId29"/>
    <p:sldId id="401" r:id="rId30"/>
    <p:sldId id="404" r:id="rId31"/>
    <p:sldId id="405" r:id="rId32"/>
    <p:sldId id="410" r:id="rId33"/>
    <p:sldId id="407" r:id="rId34"/>
    <p:sldId id="330" r:id="rId35"/>
    <p:sldId id="281" r:id="rId36"/>
    <p:sldId id="399" r:id="rId37"/>
    <p:sldId id="408" r:id="rId38"/>
    <p:sldId id="446" r:id="rId39"/>
    <p:sldId id="447" r:id="rId40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12" autoAdjust="0"/>
    <p:restoredTop sz="96696"/>
  </p:normalViewPr>
  <p:slideViewPr>
    <p:cSldViewPr snapToGrid="0" snapToObjects="1">
      <p:cViewPr>
        <p:scale>
          <a:sx n="116" d="100"/>
          <a:sy n="116" d="100"/>
        </p:scale>
        <p:origin x="2292" y="80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0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53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9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0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0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6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95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1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30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3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66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31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51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852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8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3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Times New Roman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874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2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0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60.png"/><Relationship Id="rId4" Type="http://schemas.openxmlformats.org/officeDocument/2006/relationships/image" Target="../media/image3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10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40.png"/><Relationship Id="rId7" Type="http://schemas.openxmlformats.org/officeDocument/2006/relationships/image" Target="../media/image4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re_are_known_knowns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dist.ksmzn.com/" TargetMode="External"/><Relationship Id="rId5" Type="http://schemas.openxmlformats.org/officeDocument/2006/relationships/image" Target="../media/image641.png"/><Relationship Id="rId4" Type="http://schemas.openxmlformats.org/officeDocument/2006/relationships/image" Target="../media/image6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79.tiff"/><Relationship Id="rId4" Type="http://schemas.openxmlformats.org/officeDocument/2006/relationships/image" Target="../media/image7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217960"/>
            <a:ext cx="6459518" cy="48446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020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Testing Times </a:t>
            </a:r>
            <a:r>
              <a:rPr lang="en-GB" sz="3600" dirty="0">
                <a:latin typeface="Abadi" panose="020B0604020104020204" pitchFamily="34" charset="0"/>
              </a:rPr>
              <a:t>– 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How to decide when to take an econometric result serious</a:t>
            </a:r>
            <a:br>
              <a:rPr lang="en-GB" sz="3600" dirty="0">
                <a:latin typeface="Abadi" panose="020B0604020104020204" pitchFamily="34" charset="0"/>
              </a:rPr>
            </a:b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6BA6A-D79B-4D72-AF31-A6D0B8ED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2729" y="858006"/>
            <a:ext cx="10181184" cy="690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it many times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03E07E1-FEFE-469C-8E94-F7DA23640AE7}"/>
              </a:ext>
            </a:extLst>
          </p:cNvPr>
          <p:cNvSpPr/>
          <p:nvPr/>
        </p:nvSpPr>
        <p:spPr>
          <a:xfrm>
            <a:off x="5919019" y="6371303"/>
            <a:ext cx="3775587" cy="1199536"/>
          </a:xfrm>
          <a:prstGeom prst="wedgeRectCallout">
            <a:avLst>
              <a:gd name="adj1" fmla="val -49169"/>
              <a:gd name="adj2" fmla="val -185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Each time we get a slightly different line</a:t>
            </a:r>
          </a:p>
        </p:txBody>
      </p:sp>
    </p:spTree>
    <p:extLst>
      <p:ext uri="{BB962C8B-B14F-4D97-AF65-F5344CB8AC3E}">
        <p14:creationId xmlns:p14="http://schemas.microsoft.com/office/powerpoint/2010/main" val="315742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06B57-1DA0-4406-BB41-76A8F6040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9"/>
          <a:stretch/>
        </p:blipFill>
        <p:spPr>
          <a:xfrm>
            <a:off x="-265176" y="3154679"/>
            <a:ext cx="8229600" cy="363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90725-62D2-48F9-AD36-985AE3ECA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4"/>
          <a:stretch/>
        </p:blipFill>
        <p:spPr>
          <a:xfrm>
            <a:off x="6165919" y="3246645"/>
            <a:ext cx="6761036" cy="3796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</a:t>
                </a:r>
                <a:r>
                  <a:rPr lang="en-GB" u="sng" dirty="0">
                    <a:latin typeface="Palatino Linotype" charset="0"/>
                  </a:rPr>
                  <a:t>histogram</a:t>
                </a:r>
                <a:r>
                  <a:rPr lang="en-GB" dirty="0">
                    <a:latin typeface="Palatino Linotype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for 1000 replications of drawing a sample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4"/>
                <a:stretch>
                  <a:fillRect l="-2667" t="-17419" r="-3474" b="-2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/>
              <p:nvPr/>
            </p:nvSpPr>
            <p:spPr>
              <a:xfrm>
                <a:off x="4407408" y="7384868"/>
                <a:ext cx="5023463" cy="1356795"/>
              </a:xfrm>
              <a:prstGeom prst="wedgeRectCallout">
                <a:avLst>
                  <a:gd name="adj1" fmla="val 29832"/>
                  <a:gd name="adj2" fmla="val -11837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/>
                  <a:t>Surface area of bar represents what fraction of estimates fall in between a particular interval (e.g. about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0.3</m:t>
                    </m:r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×0.1=3% </m:t>
                    </m:r>
                  </m:oMath>
                </a14:m>
                <a:r>
                  <a:rPr lang="en-GB" sz="2000" dirty="0"/>
                  <a:t>between -0.6 &amp; -0.5)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408" y="7384868"/>
                <a:ext cx="5023463" cy="1356795"/>
              </a:xfrm>
              <a:prstGeom prst="wedgeRectCallout">
                <a:avLst>
                  <a:gd name="adj1" fmla="val 29832"/>
                  <a:gd name="adj2" fmla="val -118378"/>
                </a:avLst>
              </a:prstGeom>
              <a:blipFill>
                <a:blip r:embed="rId5"/>
                <a:stretch>
                  <a:fillRect l="-242" r="-1695" b="-3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EBE86D5-0FB8-4A98-B7EB-C635155DBD90}"/>
              </a:ext>
            </a:extLst>
          </p:cNvPr>
          <p:cNvSpPr/>
          <p:nvPr/>
        </p:nvSpPr>
        <p:spPr>
          <a:xfrm>
            <a:off x="207264" y="1624211"/>
            <a:ext cx="6629400" cy="1353312"/>
          </a:xfrm>
          <a:prstGeom prst="wedgeRectCallout">
            <a:avLst>
              <a:gd name="adj1" fmla="val -13167"/>
              <a:gd name="adj2" fmla="val 2476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many cases fall in a particular interval (e.g. about 30 between -0.6 &amp; -0.5)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749DA6-51D9-4179-ABBA-4066489D2772}"/>
              </a:ext>
            </a:extLst>
          </p:cNvPr>
          <p:cNvCxnSpPr>
            <a:cxnSpLocks/>
          </p:cNvCxnSpPr>
          <p:nvPr/>
        </p:nvCxnSpPr>
        <p:spPr>
          <a:xfrm flipH="1">
            <a:off x="685800" y="5705856"/>
            <a:ext cx="1911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Off-page Connector 1">
            <a:extLst>
              <a:ext uri="{FF2B5EF4-FFF2-40B4-BE49-F238E27FC236}">
                <a16:creationId xmlns:a16="http://schemas.microsoft.com/office/drawing/2014/main" id="{2A12080B-9D8B-4D90-8A73-7A9E4E4C3BB2}"/>
              </a:ext>
            </a:extLst>
          </p:cNvPr>
          <p:cNvSpPr/>
          <p:nvPr/>
        </p:nvSpPr>
        <p:spPr>
          <a:xfrm>
            <a:off x="6949795" y="2905388"/>
            <a:ext cx="1557574" cy="935790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Share falling into bin over bin-width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1C2636-0621-45FD-9DA1-EE12F65E360A}"/>
              </a:ext>
            </a:extLst>
          </p:cNvPr>
          <p:cNvSpPr/>
          <p:nvPr/>
        </p:nvSpPr>
        <p:spPr>
          <a:xfrm>
            <a:off x="10656380" y="5673276"/>
            <a:ext cx="16642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2F0E6F-F3DE-4092-ABB7-9855BE7F445E}"/>
              </a:ext>
            </a:extLst>
          </p:cNvPr>
          <p:cNvCxnSpPr>
            <a:cxnSpLocks/>
          </p:cNvCxnSpPr>
          <p:nvPr/>
        </p:nvCxnSpPr>
        <p:spPr>
          <a:xfrm flipH="1">
            <a:off x="6450106" y="5858256"/>
            <a:ext cx="1911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EEDB4D-94F1-4195-873B-0FCAD9AE783F}"/>
              </a:ext>
            </a:extLst>
          </p:cNvPr>
          <p:cNvCxnSpPr>
            <a:cxnSpLocks/>
          </p:cNvCxnSpPr>
          <p:nvPr/>
        </p:nvCxnSpPr>
        <p:spPr>
          <a:xfrm>
            <a:off x="2586059" y="6414247"/>
            <a:ext cx="0" cy="872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CE3BB2B-138A-46E7-B52F-EAB4A900B62C}"/>
              </a:ext>
            </a:extLst>
          </p:cNvPr>
          <p:cNvSpPr txBox="1"/>
          <p:nvPr/>
        </p:nvSpPr>
        <p:spPr>
          <a:xfrm>
            <a:off x="2281767" y="7286812"/>
            <a:ext cx="6900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1400" dirty="0"/>
              <a:t>-0.6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CF050DE0-1858-408E-8F1C-164A9D3FD7CD}"/>
              </a:ext>
            </a:extLst>
          </p:cNvPr>
          <p:cNvSpPr/>
          <p:nvPr/>
        </p:nvSpPr>
        <p:spPr>
          <a:xfrm>
            <a:off x="9687112" y="7188200"/>
            <a:ext cx="2633476" cy="1638130"/>
          </a:xfrm>
          <a:prstGeom prst="wedgeRectCallout">
            <a:avLst>
              <a:gd name="adj1" fmla="val 14882"/>
              <a:gd name="adj2" fmla="val -604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What is the probability of that we get a value between 0.5 and 1? </a:t>
            </a:r>
          </a:p>
          <a:p>
            <a:pPr algn="ctr"/>
            <a:r>
              <a:rPr lang="en-GB" sz="1600" dirty="0"/>
              <a:t>Sum up the area of all bars</a:t>
            </a:r>
          </a:p>
        </p:txBody>
      </p:sp>
    </p:spTree>
    <p:extLst>
      <p:ext uri="{BB962C8B-B14F-4D97-AF65-F5344CB8AC3E}">
        <p14:creationId xmlns:p14="http://schemas.microsoft.com/office/powerpoint/2010/main" val="693409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A density plot: making bins narrower</a:t>
            </a:r>
            <a:endParaRPr lang="en-US" dirty="0">
              <a:latin typeface="Palatino Linotyp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105656" y="3542893"/>
            <a:ext cx="8795075" cy="456803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782896" y="1641081"/>
            <a:ext cx="8413358" cy="948289"/>
          </a:xfrm>
          <a:prstGeom prst="wedgeRoundRectCallout">
            <a:avLst>
              <a:gd name="adj1" fmla="val -12892"/>
              <a:gd name="adj2" fmla="val 635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Distribution is very close to a normal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1521B8-9F0B-4062-A2DC-A2DAEE69AFA2}"/>
              </a:ext>
            </a:extLst>
          </p:cNvPr>
          <p:cNvSpPr/>
          <p:nvPr/>
        </p:nvSpPr>
        <p:spPr>
          <a:xfrm>
            <a:off x="2050778" y="6421578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8690A2-DF74-4D16-B673-0836D6AB2196}"/>
              </a:ext>
            </a:extLst>
          </p:cNvPr>
          <p:cNvCxnSpPr/>
          <p:nvPr/>
        </p:nvCxnSpPr>
        <p:spPr>
          <a:xfrm flipV="1">
            <a:off x="4400786" y="5440680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/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solidFill>
                <a:srgbClr val="0080C6">
                  <a:alpha val="61176"/>
                </a:srgbClr>
              </a:solidFill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solidFill>
                      <a:srgbClr val="282828"/>
                    </a:solidFill>
                  </a:rPr>
                  <a:t>Probability that we have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rgbClr val="282828"/>
                    </a:solidFill>
                  </a:rPr>
                  <a:t> smaller than -0.75 is the sum of bars = area under density</a:t>
                </a:r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/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GB" sz="2000" b="1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GB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blipFill>
                <a:blip r:embed="rId6"/>
                <a:stretch>
                  <a:fillRect t="-26415" b="-47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4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Large vs small sample</a:t>
            </a:r>
            <a:endParaRPr lang="en-US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97217" y="4439193"/>
            <a:ext cx="7151476" cy="416965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897218" y="1693372"/>
            <a:ext cx="9600819" cy="1509588"/>
          </a:xfrm>
          <a:prstGeom prst="wedgeRoundRectCallout">
            <a:avLst>
              <a:gd name="adj1" fmla="val -10848"/>
              <a:gd name="adj2" fmla="val 12588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 distribution is more dispersed for a sample of 10 (small sample) than for a sample of 100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93F92984-191E-47C2-AA6C-084606F2CFE5}"/>
              </a:ext>
            </a:extLst>
          </p:cNvPr>
          <p:cNvSpPr/>
          <p:nvPr/>
        </p:nvSpPr>
        <p:spPr>
          <a:xfrm>
            <a:off x="10048693" y="5843016"/>
            <a:ext cx="2449344" cy="1225296"/>
          </a:xfrm>
          <a:prstGeom prst="wedgeRectCallout">
            <a:avLst>
              <a:gd name="adj1" fmla="val -124876"/>
              <a:gd name="adj2" fmla="val 67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 observations</a:t>
            </a:r>
          </a:p>
        </p:txBody>
      </p:sp>
    </p:spTree>
    <p:extLst>
      <p:ext uri="{BB962C8B-B14F-4D97-AF65-F5344CB8AC3E}">
        <p14:creationId xmlns:p14="http://schemas.microsoft.com/office/powerpoint/2010/main" val="4855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More variation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/>
          <p:cNvSpPr/>
          <p:nvPr/>
        </p:nvSpPr>
        <p:spPr>
          <a:xfrm>
            <a:off x="2092546" y="1204453"/>
            <a:ext cx="9600819" cy="948289"/>
          </a:xfrm>
          <a:prstGeom prst="wedgeRoundRectCallout">
            <a:avLst>
              <a:gd name="adj1" fmla="val 9534"/>
              <a:gd name="adj2" fmla="val 12010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There is a lot more we don’t know about 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58087-28E0-490E-BB45-30C6FC7B50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884162"/>
            <a:ext cx="6292205" cy="6265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/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7BC001-B5C5-45EA-81AA-1A637D22F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916" y="2884162"/>
            <a:ext cx="6117531" cy="63483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AC7271-C29F-406E-B04B-048EDE0F4952}"/>
              </a:ext>
            </a:extLst>
          </p:cNvPr>
          <p:cNvSpPr txBox="1"/>
          <p:nvPr/>
        </p:nvSpPr>
        <p:spPr>
          <a:xfrm>
            <a:off x="-138184" y="2192684"/>
            <a:ext cx="99782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eps_more_var_eps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</a:t>
            </a:r>
            <a:r>
              <a:rPr lang="en-US" sz="24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rnorm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(obs,</a:t>
            </a:r>
            <a:r>
              <a:rPr lang="en-US" sz="24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,sig*</a:t>
            </a:r>
            <a:r>
              <a:rPr lang="en-US" sz="24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4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162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Dispersed X vs not so dispersed X</a:t>
            </a:r>
            <a:endParaRPr lang="en-US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44" dirty="0"/>
                  <a:t>If X varies more our estimate of </a:t>
                </a:r>
                <a14:m>
                  <m:oMath xmlns:m="http://schemas.openxmlformats.org/officeDocument/2006/math">
                    <m:r>
                      <a:rPr lang="en-GB" sz="2844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44" dirty="0"/>
                  <a:t> becomes more precise</a:t>
                </a: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56832" y="3277151"/>
            <a:ext cx="5760720" cy="57365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1" y="4463158"/>
            <a:ext cx="6093980" cy="376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6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Non normal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𝝐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00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9721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ular Callout 8"/>
          <p:cNvSpPr/>
          <p:nvPr/>
        </p:nvSpPr>
        <p:spPr>
          <a:xfrm>
            <a:off x="716675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Small sample (10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253296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Large sample (100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50" y="1363087"/>
            <a:ext cx="4416992" cy="2725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Normal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charset="0"/>
                      </a:rPr>
                      <m:t>𝜖</m:t>
                    </m:r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blipFill>
                <a:blip r:embed="rId7"/>
                <a:stretch>
                  <a:fillRect t="-25556" b="-52222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Non normal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 dirty="0"/>
                  <a:t> with same variance</a:t>
                </a: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blipFill>
                <a:blip r:embed="rId8"/>
                <a:stretch>
                  <a:fillRect b="-495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DD0A6F8-2E05-4F17-AA34-F5DBF7253E57}"/>
              </a:ext>
            </a:extLst>
          </p:cNvPr>
          <p:cNvSpPr/>
          <p:nvPr/>
        </p:nvSpPr>
        <p:spPr>
          <a:xfrm>
            <a:off x="4754880" y="8961120"/>
            <a:ext cx="4014216" cy="566928"/>
          </a:xfrm>
          <a:prstGeom prst="wedgeRectCallout">
            <a:avLst>
              <a:gd name="adj1" fmla="val -16488"/>
              <a:gd name="adj2" fmla="val -93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5836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The variance of the estimator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2844" dirty="0"/>
                  <a:t>Hence we also see in the formula that  a larger number of observations means a lower variance of the estimated parameter.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2844" dirty="0"/>
                  <a:t>Moreover a larger variance of the of X (relative to the variance of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44" dirty="0"/>
                  <a:t>) will imply a smaller variance of the estimate of </a:t>
                </a:r>
                <a14:m>
                  <m:oMath xmlns:m="http://schemas.openxmlformats.org/officeDocument/2006/math">
                    <m:r>
                      <a:rPr lang="en-GB" sz="2844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44" dirty="0"/>
                  <a:t>. Intuition: with bigger changes in X it will be easier to detect its effect on Y.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GB" sz="2844" dirty="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474E5EE-D8A5-4284-BD36-7B0F38CE4B21}"/>
              </a:ext>
            </a:extLst>
          </p:cNvPr>
          <p:cNvSpPr/>
          <p:nvPr/>
        </p:nvSpPr>
        <p:spPr>
          <a:xfrm>
            <a:off x="1453053" y="2740904"/>
            <a:ext cx="2288922" cy="1277457"/>
          </a:xfrm>
          <a:prstGeom prst="wedgeRoundRectCallout">
            <a:avLst>
              <a:gd name="adj1" fmla="val 115503"/>
              <a:gd name="adj2" fmla="val 2142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800"/>
              <a:t>Standard Error of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/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400" dirty="0"/>
                  <a:t>Standard Error of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algn="ctr"/>
                <a:r>
                  <a:rPr lang="en-GB" sz="2400" dirty="0"/>
                  <a:t>We can estimate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blipFill>
                <a:blip r:embed="rId5"/>
                <a:stretch>
                  <a:fillRect r="-624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7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D409-9FAD-42D2-BCC8-F9727180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E8DA19-78B3-4EFE-B4FF-3B346F36831E}"/>
              </a:ext>
            </a:extLst>
          </p:cNvPr>
          <p:cNvSpPr txBox="1"/>
          <p:nvPr/>
        </p:nvSpPr>
        <p:spPr>
          <a:xfrm>
            <a:off x="381599" y="2048256"/>
            <a:ext cx="11926225" cy="6422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Regression estimates are (approximately) normally distributed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work out the variance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Normal distribution is fully characterized by standard error and mean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the likelihood of that a value of a particular value arises we can work out the area under the density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define how much risk of being wrong we are willing to accept and then work out a critical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DE01D-9A49-4984-B48D-A5E83F3D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099" y="3980610"/>
            <a:ext cx="3060857" cy="8953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29A2C-385B-4777-AD04-C54C9EF749CE}"/>
              </a:ext>
            </a:extLst>
          </p:cNvPr>
          <p:cNvCxnSpPr/>
          <p:nvPr/>
        </p:nvCxnSpPr>
        <p:spPr>
          <a:xfrm flipH="1" flipV="1">
            <a:off x="6791161" y="477388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29E834-40AB-4A5F-AFC9-AE7149149570}"/>
              </a:ext>
            </a:extLst>
          </p:cNvPr>
          <p:cNvCxnSpPr/>
          <p:nvPr/>
        </p:nvCxnSpPr>
        <p:spPr>
          <a:xfrm flipH="1" flipV="1">
            <a:off x="8145585" y="425421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83FD83-5B3F-4AFB-AC33-430D2AB1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244" y="3786461"/>
            <a:ext cx="4017400" cy="1974845"/>
          </a:xfrm>
          <a:prstGeom prst="rect">
            <a:avLst/>
          </a:prstGeom>
        </p:spPr>
      </p:pic>
      <p:sp>
        <p:nvSpPr>
          <p:cNvPr id="9" name="Rounded Rectangular Callout 7">
            <a:extLst>
              <a:ext uri="{FF2B5EF4-FFF2-40B4-BE49-F238E27FC236}">
                <a16:creationId xmlns:a16="http://schemas.microsoft.com/office/drawing/2014/main" id="{0C98F9F8-4F25-4C01-AA08-89E36125E193}"/>
              </a:ext>
            </a:extLst>
          </p:cNvPr>
          <p:cNvSpPr/>
          <p:nvPr/>
        </p:nvSpPr>
        <p:spPr>
          <a:xfrm>
            <a:off x="10318592" y="6490455"/>
            <a:ext cx="2098959" cy="625461"/>
          </a:xfrm>
          <a:prstGeom prst="wedgeRoundRectCallout">
            <a:avLst>
              <a:gd name="adj1" fmla="val -268680"/>
              <a:gd name="adj2" fmla="val 10931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 dirty="0"/>
              <a:t>Significance level</a:t>
            </a:r>
          </a:p>
        </p:txBody>
      </p:sp>
    </p:spTree>
    <p:extLst>
      <p:ext uri="{BB962C8B-B14F-4D97-AF65-F5344CB8AC3E}">
        <p14:creationId xmlns:p14="http://schemas.microsoft.com/office/powerpoint/2010/main" val="15143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4988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</a:t>
            </a:r>
            <a:r>
              <a:rPr lang="en-US" sz="18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ff</a:t>
            </a: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reg1</a:t>
            </a:r>
            <a:r>
              <a:rPr lang="en-US" sz="18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(crimesPc~b_migr11,df) </a:t>
            </a: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reg1 %&gt;%  summary()</a:t>
            </a:r>
            <a:endParaRPr lang="en-GB" sz="18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crimesPc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b_migr11, data = df)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Min       1Q   Median       3Q      Max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-1.13314 -0.33959 -0.06763  0.22302  2.92572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Estimate Std. Error t value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1.091273   0.045146   24.17  &lt; 2e-16 ***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b_migr11    0.025164   0.002922    8.61 3.33e-16 ***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endParaRPr lang="en-GB" sz="1991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C521A68-A61D-489B-841D-35C247A39545}"/>
              </a:ext>
            </a:extLst>
          </p:cNvPr>
          <p:cNvSpPr/>
          <p:nvPr/>
        </p:nvSpPr>
        <p:spPr>
          <a:xfrm>
            <a:off x="6995161" y="1564333"/>
            <a:ext cx="5833930" cy="1224823"/>
          </a:xfrm>
          <a:prstGeom prst="wedgeRectCallout">
            <a:avLst>
              <a:gd name="adj1" fmla="val -33745"/>
              <a:gd name="adj2" fmla="val 357753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P value: Probability that we have values more extreme than what we estimated</a:t>
            </a:r>
          </a:p>
          <a:p>
            <a:pPr algn="ctr"/>
            <a:endParaRPr lang="en-GB" sz="2275" dirty="0"/>
          </a:p>
        </p:txBody>
      </p:sp>
    </p:spTree>
    <p:extLst>
      <p:ext uri="{BB962C8B-B14F-4D97-AF65-F5344CB8AC3E}">
        <p14:creationId xmlns:p14="http://schemas.microsoft.com/office/powerpoint/2010/main" val="341186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A562-6CBB-4F15-B214-94627D67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Objective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1E414-0EB2-4303-988B-653C0791201C}"/>
              </a:ext>
            </a:extLst>
          </p:cNvPr>
          <p:cNvSpPr txBox="1"/>
          <p:nvPr/>
        </p:nvSpPr>
        <p:spPr>
          <a:xfrm>
            <a:off x="381599" y="1719072"/>
            <a:ext cx="12392569" cy="2590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000" dirty="0"/>
              <a:t>Understand the reliability of a regression result…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000" dirty="0"/>
          </a:p>
          <a:p>
            <a:pPr>
              <a:spcAft>
                <a:spcPts val="500"/>
              </a:spcAft>
            </a:pPr>
            <a:r>
              <a:rPr lang="en-GB" sz="4000" dirty="0"/>
              <a:t>…assuming there is no bias or mis-specification of the model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7CA1FDB-5DD3-4AC6-BBDD-B3A768C4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06" y="4376672"/>
            <a:ext cx="6005410" cy="394417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05C8F13-F99F-4380-AA10-167506E02A31}"/>
              </a:ext>
            </a:extLst>
          </p:cNvPr>
          <p:cNvSpPr/>
          <p:nvPr/>
        </p:nvSpPr>
        <p:spPr>
          <a:xfrm>
            <a:off x="847066" y="4775993"/>
            <a:ext cx="4206240" cy="1572768"/>
          </a:xfrm>
          <a:prstGeom prst="wedgeRoundRectCallout">
            <a:avLst>
              <a:gd name="adj1" fmla="val 79614"/>
              <a:gd name="adj2" fmla="val 6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We are talking about the known unknowns today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42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ngs you did not know about Your Dog&amp;#39;s Tail">
            <a:extLst>
              <a:ext uri="{FF2B5EF4-FFF2-40B4-BE49-F238E27FC236}">
                <a16:creationId xmlns:a16="http://schemas.microsoft.com/office/drawing/2014/main" id="{FC485C24-66BD-43EC-8FE5-5D83CF65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9631" y="4583965"/>
            <a:ext cx="470535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P-value</a:t>
            </a:r>
            <a:endParaRPr lang="en-US" dirty="0">
              <a:latin typeface="Palatino Linotype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2995179" y="5116714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6367750" y="498127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156923" y="5116714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923" y="5116714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099686" y="5249280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686" y="5249280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7126239" y="4991936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5514448" y="4991936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/>
              <p:cNvSpPr/>
              <p:nvPr/>
            </p:nvSpPr>
            <p:spPr>
              <a:xfrm>
                <a:off x="483044" y="6333922"/>
                <a:ext cx="11773773" cy="2634460"/>
              </a:xfrm>
              <a:prstGeom prst="wedgeRoundRectCallout">
                <a:avLst>
                  <a:gd name="adj1" fmla="val -15652"/>
                  <a:gd name="adj2" fmla="val -6491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The P-value tells us how likely it is that we get an estimate that is </a:t>
                </a:r>
                <a:r>
                  <a:rPr lang="en-GB" sz="2400" b="1" dirty="0">
                    <a:solidFill>
                      <a:srgbClr val="FF0000"/>
                    </a:solidFill>
                  </a:rPr>
                  <a:t>further away</a:t>
                </a:r>
                <a:r>
                  <a:rPr lang="en-GB" sz="2400" dirty="0"/>
                  <a:t> from 0 than the </a:t>
                </a:r>
                <a:r>
                  <a:rPr lang="en-GB" sz="2400" u="sng" dirty="0"/>
                  <a:t>estimated value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u="sng" dirty="0"/>
                  <a:t>It’s the area under the density curve in the “tails” of the distribution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Here we see that it is </a:t>
                </a:r>
                <a:r>
                  <a:rPr lang="en-GB" sz="2400" b="1" dirty="0"/>
                  <a:t>extremely unlikely</a:t>
                </a:r>
                <a:r>
                  <a:rPr lang="en-GB" sz="2400" dirty="0"/>
                  <a:t> to get a value such as this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Something very unlikely seems to happen under the hypothesis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Hence we conclude that that our hypothesis is probably wrong.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18" name="Rounded Rectangular Callou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44" y="6333922"/>
                <a:ext cx="11773773" cy="2634460"/>
              </a:xfrm>
              <a:prstGeom prst="wedgeRoundRectCallout">
                <a:avLst>
                  <a:gd name="adj1" fmla="val -15652"/>
                  <a:gd name="adj2" fmla="val -64912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15"/>
          <p:cNvSpPr>
            <a:spLocks/>
          </p:cNvSpPr>
          <p:nvPr/>
        </p:nvSpPr>
        <p:spPr bwMode="auto">
          <a:xfrm>
            <a:off x="2909397" y="2334365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4573275" y="3305050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8162825" y="3254917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3004208" y="4583965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8162825" y="4622739"/>
            <a:ext cx="1571158" cy="487202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7650328" y="5476787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0.025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3892628" y="5505241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-0.025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25AF0-4426-428D-BE91-5A128757CFD2}"/>
              </a:ext>
            </a:extLst>
          </p:cNvPr>
          <p:cNvCxnSpPr/>
          <p:nvPr/>
        </p:nvCxnSpPr>
        <p:spPr>
          <a:xfrm flipH="1">
            <a:off x="9098811" y="1852696"/>
            <a:ext cx="2668337" cy="313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D040EE-A6BC-4C06-87F5-6974AE1BC692}"/>
              </a:ext>
            </a:extLst>
          </p:cNvPr>
          <p:cNvCxnSpPr>
            <a:cxnSpLocks/>
          </p:cNvCxnSpPr>
          <p:nvPr/>
        </p:nvCxnSpPr>
        <p:spPr>
          <a:xfrm flipH="1">
            <a:off x="3807975" y="1845923"/>
            <a:ext cx="7959173" cy="313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48FBE1-00EB-44BD-B7FF-E212E799180A}"/>
              </a:ext>
            </a:extLst>
          </p:cNvPr>
          <p:cNvSpPr txBox="1"/>
          <p:nvPr/>
        </p:nvSpPr>
        <p:spPr>
          <a:xfrm>
            <a:off x="8172333" y="52751"/>
            <a:ext cx="9398189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0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0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crimesPc</a:t>
            </a: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b_migr11, data = df)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Min       1Q   Median       3Q      Max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-1.13314 -0.33959 -0.06763  0.22302  2.92572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Estimate Std. Error t value </a:t>
            </a:r>
            <a:r>
              <a:rPr lang="en-US" sz="10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1.091273   0.045146   24.17  &lt; 2e-16 ***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b_migr11    0.025164   0.002922    8.61 3.33e-16 ***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3998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2CA8D-58AA-44C4-9C71-D3CE8C71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34" y="746628"/>
            <a:ext cx="12242201" cy="874695"/>
          </a:xfrm>
        </p:spPr>
        <p:txBody>
          <a:bodyPr/>
          <a:lstStyle/>
          <a:p>
            <a:r>
              <a:rPr lang="en-GB" sz="4400" dirty="0"/>
              <a:t>Significance levels – How likely is unlikely?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308C6-74D5-4282-A93F-CC1D0821A3DF}"/>
              </a:ext>
            </a:extLst>
          </p:cNvPr>
          <p:cNvSpPr txBox="1"/>
          <p:nvPr/>
        </p:nvSpPr>
        <p:spPr>
          <a:xfrm>
            <a:off x="466377" y="2040747"/>
            <a:ext cx="11263375" cy="8158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We reject the hypothesis if the estimate is </a:t>
            </a:r>
            <a:r>
              <a:rPr lang="en-GB" sz="2800" u="sng" dirty="0"/>
              <a:t>unlikely given the hypothesis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But what kind of likelihood should you apply?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Depends a bit on the stakes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Type I error: What happens if I am wrong (i.e. the hypothesis was correct after all)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 We want the </a:t>
            </a:r>
            <a:r>
              <a:rPr lang="en-GB" sz="2800" b="1" u="sng" dirty="0"/>
              <a:t>risk</a:t>
            </a:r>
            <a:r>
              <a:rPr lang="en-GB" sz="2800" dirty="0"/>
              <a:t> of such error to be small. But how small depends on circumstance and preferences.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Typical values: 1%, 5%, 10%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We reject a hypothesis only if the event happening is smaller than 1%, 5% or 10%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11117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43F3-C80E-446D-A081-AAEE8DD0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/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Define how much risk of being wrong we are willing to accept and work out a critical threshold value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  (call it c)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If we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&gt;c   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&lt;−</m:t>
                    </m:r>
                  </m:oMath>
                </a14:m>
                <a:r>
                  <a:rPr lang="en-GB" sz="2800" dirty="0"/>
                  <a:t>c  we know to reject that it is 0.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blipFill>
                <a:blip r:embed="rId2"/>
                <a:stretch>
                  <a:fillRect l="-1912" t="-7660" r="-1680" b="-1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E2CABC-8910-489B-9D41-5C1C52F4C2CB}"/>
              </a:ext>
            </a:extLst>
          </p:cNvPr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8EEF13-14DA-4A40-9AD7-C12086B977D6}"/>
              </a:ext>
            </a:extLst>
          </p:cNvPr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/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/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F81849-89D0-4156-AC75-EEF106351134}"/>
              </a:ext>
            </a:extLst>
          </p:cNvPr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C5C79F-0A61-4576-B4CA-EA8EF22BD377}"/>
              </a:ext>
            </a:extLst>
          </p:cNvPr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/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/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AD24A6AF-4C12-4482-A944-A7FD97708391}"/>
              </a:ext>
            </a:extLst>
          </p:cNvPr>
          <p:cNvSpPr/>
          <p:nvPr/>
        </p:nvSpPr>
        <p:spPr bwMode="auto">
          <a:xfrm rot="16200000">
            <a:off x="4489463" y="3902820"/>
            <a:ext cx="424635" cy="1611792"/>
          </a:xfrm>
          <a:prstGeom prst="rightBrace">
            <a:avLst/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1F58F-48D8-41B8-84EA-2D325B5231D4}"/>
              </a:ext>
            </a:extLst>
          </p:cNvPr>
          <p:cNvSpPr txBox="1"/>
          <p:nvPr/>
        </p:nvSpPr>
        <p:spPr>
          <a:xfrm>
            <a:off x="3341723" y="4102507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chemeClr val="bg2">
                    <a:lumMod val="75000"/>
                  </a:schemeClr>
                </a:solidFill>
                <a:cs typeface="Palatino Linotype"/>
              </a:rPr>
              <a:t>Accept hypothesis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F63CE31-A1A9-482A-89DD-5575ABE0FE24}"/>
              </a:ext>
            </a:extLst>
          </p:cNvPr>
          <p:cNvSpPr/>
          <p:nvPr/>
        </p:nvSpPr>
        <p:spPr bwMode="auto">
          <a:xfrm rot="16200000">
            <a:off x="9279093" y="738117"/>
            <a:ext cx="424636" cy="7920186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4E9A32-475C-4B27-8184-A2A2FA5A2E15}"/>
              </a:ext>
            </a:extLst>
          </p:cNvPr>
          <p:cNvSpPr/>
          <p:nvPr/>
        </p:nvSpPr>
        <p:spPr bwMode="auto">
          <a:xfrm rot="16200000">
            <a:off x="1524645" y="2539289"/>
            <a:ext cx="424636" cy="4317845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26432-FCF7-4E61-B207-289F274E1320}"/>
              </a:ext>
            </a:extLst>
          </p:cNvPr>
          <p:cNvSpPr txBox="1"/>
          <p:nvPr/>
        </p:nvSpPr>
        <p:spPr>
          <a:xfrm>
            <a:off x="7946613" y="4024390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A136A-CD51-4BB2-B001-95CACF42FDD6}"/>
              </a:ext>
            </a:extLst>
          </p:cNvPr>
          <p:cNvSpPr txBox="1"/>
          <p:nvPr/>
        </p:nvSpPr>
        <p:spPr>
          <a:xfrm>
            <a:off x="177820" y="4081205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/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800" dirty="0"/>
                  <a:t>Null Hypothesis H0: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800" b="0" dirty="0"/>
              </a:p>
              <a:p>
                <a:pPr>
                  <a:spcAft>
                    <a:spcPts val="500"/>
                  </a:spcAft>
                </a:pPr>
                <a:endParaRPr lang="en-GB" sz="2800" dirty="0"/>
              </a:p>
              <a:p>
                <a:pPr>
                  <a:spcAft>
                    <a:spcPts val="500"/>
                  </a:spcAft>
                </a:pPr>
                <a:r>
                  <a:rPr lang="en-GB" sz="2800" dirty="0"/>
                  <a:t>Alternative Hypothesis H1: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blipFill>
                <a:blip r:embed="rId7"/>
                <a:stretch>
                  <a:fillRect l="-2257" t="-7725" b="-14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RITICS ARE THE TRUE OPTIMISTS - The420CyberNews">
            <a:extLst>
              <a:ext uri="{FF2B5EF4-FFF2-40B4-BE49-F238E27FC236}">
                <a16:creationId xmlns:a16="http://schemas.microsoft.com/office/drawing/2014/main" id="{19874E32-EAB2-4BA4-A468-BC0630E23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20" y="80605"/>
            <a:ext cx="2362772" cy="154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545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413575"/>
            <a:ext cx="11773773" cy="1481548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 dirty="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 dirty="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 dirty="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FE6593-98BC-4A81-AC5F-418F39770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0212" y="3751477"/>
            <a:ext cx="6451457" cy="22903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896CC9-D28F-4C94-AD58-45AC8917D216}"/>
              </a:ext>
            </a:extLst>
          </p:cNvPr>
          <p:cNvSpPr txBox="1"/>
          <p:nvPr/>
        </p:nvSpPr>
        <p:spPr>
          <a:xfrm>
            <a:off x="483044" y="8291451"/>
            <a:ext cx="794444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Threshold for 1%?  2.576 </a:t>
            </a:r>
          </a:p>
        </p:txBody>
      </p:sp>
    </p:spTree>
    <p:extLst>
      <p:ext uri="{BB962C8B-B14F-4D97-AF65-F5344CB8AC3E}">
        <p14:creationId xmlns:p14="http://schemas.microsoft.com/office/powerpoint/2010/main" val="388657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616582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</p:spTree>
    <p:extLst>
      <p:ext uri="{BB962C8B-B14F-4D97-AF65-F5344CB8AC3E}">
        <p14:creationId xmlns:p14="http://schemas.microsoft.com/office/powerpoint/2010/main" val="311753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endParaRPr lang="en-US" sz="20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br>
              <a:rPr lang="en-US" sz="20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</a:t>
            </a:r>
            <a:r>
              <a:rPr lang="en-US" sz="20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ff</a:t>
            </a:r>
            <a:b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reg1</a:t>
            </a:r>
            <a:r>
              <a:rPr lang="en-US" sz="20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(crimesPc~b_migr11,df) </a:t>
            </a:r>
            <a:b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reg1 %&gt;%  summary()</a:t>
            </a:r>
            <a:endParaRPr lang="en-GB" sz="20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crimesPc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b_migr11, data = df)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Min       1Q   Median       3Q      Max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-1.13314 -0.33959 -0.06763  0.22302  2.92572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Estimate Std. Error t value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1.091273   0.045146   24.17  &lt; 2e-16 ***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b_migr11    0.025164   0.002922    8.61 3.33e-16 ***</a:t>
            </a:r>
            <a:endParaRPr lang="en-GB" sz="2000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E160DDA-AD03-49DE-BC69-A0750A65C2B5}"/>
              </a:ext>
            </a:extLst>
          </p:cNvPr>
          <p:cNvSpPr/>
          <p:nvPr/>
        </p:nvSpPr>
        <p:spPr>
          <a:xfrm>
            <a:off x="3730751" y="8494776"/>
            <a:ext cx="7781135" cy="1097280"/>
          </a:xfrm>
          <a:prstGeom prst="wedgeRectCallout">
            <a:avLst>
              <a:gd name="adj1" fmla="val -11243"/>
              <a:gd name="adj2" fmla="val -690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t-value = Coefficient Estimate/Standard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/>
              <p:nvPr/>
            </p:nvSpPr>
            <p:spPr>
              <a:xfrm>
                <a:off x="9400685" y="6979567"/>
                <a:ext cx="3874067" cy="9394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2400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685" y="6979567"/>
                <a:ext cx="3874067" cy="9394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DFE0-54F0-43E8-9F4B-D6684F5857CE}"/>
              </a:ext>
            </a:extLst>
          </p:cNvPr>
          <p:cNvCxnSpPr>
            <a:cxnSpLocks/>
          </p:cNvCxnSpPr>
          <p:nvPr/>
        </p:nvCxnSpPr>
        <p:spPr>
          <a:xfrm flipH="1">
            <a:off x="5943600" y="7429049"/>
            <a:ext cx="4233674" cy="56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/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/>
                  <a:t>Standard error = 0.00292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75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</m:t>
                          </m:r>
                          <m:r>
                            <a:rPr lang="en-GB" sz="2275" b="0" i="1" dirty="0" smtClean="0">
                              <a:latin typeface="Cambria Math" panose="02040503050406030204" pitchFamily="18" charset="0"/>
                            </a:rPr>
                            <m:t>2516</m:t>
                          </m:r>
                        </m:num>
                        <m:den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0.00</m:t>
                          </m:r>
                          <m:r>
                            <a:rPr lang="en-GB" sz="2275" b="0" i="1" dirty="0" smtClean="0">
                              <a:latin typeface="Cambria Math" panose="02040503050406030204" pitchFamily="18" charset="0"/>
                            </a:rPr>
                            <m:t>292</m:t>
                          </m:r>
                        </m:den>
                      </m:f>
                      <m:r>
                        <a:rPr lang="en-GB" sz="2275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75" b="0" i="0" dirty="0" smtClean="0">
                          <a:latin typeface="Cambria Math" panose="02040503050406030204" pitchFamily="18" charset="0"/>
                        </a:rPr>
                        <m:t>8.61</m:t>
                      </m:r>
                      <m:r>
                        <a:rPr lang="en-GB" sz="2275" dirty="0">
                          <a:latin typeface="Cambria Math" panose="02040503050406030204" pitchFamily="18" charset="0"/>
                        </a:rPr>
                        <m:t>&gt;1.96</m:t>
                      </m:r>
                    </m:oMath>
                  </m:oMathPara>
                </a14:m>
                <a:endParaRPr lang="en-GB" sz="2275" dirty="0"/>
              </a:p>
              <a:p>
                <a:pPr algn="ctr"/>
                <a:endParaRPr lang="en-GB" sz="2275" dirty="0"/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34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0B44A-93A8-4DEA-86B6-A27537A73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4312"/>
            <a:ext cx="13006388" cy="5897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/>
              <p:nvPr/>
            </p:nvSpPr>
            <p:spPr>
              <a:xfrm>
                <a:off x="423146" y="1283842"/>
                <a:ext cx="12583242" cy="2673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>
                    <a:latin typeface="Cambria Math" charset="0"/>
                    <a:cs typeface="Palatino Linotype"/>
                  </a:rPr>
                  <a:t>t statistic: ratio between estimate and standard error</a:t>
                </a:r>
              </a:p>
              <a:p>
                <a:r>
                  <a:rPr lang="en-GB" sz="3200" dirty="0">
                    <a:latin typeface="Cambria Math" charset="0"/>
                    <a:cs typeface="Palatino Linotype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(0,1)</m:t>
                      </m:r>
                    </m:oMath>
                  </m:oMathPara>
                </a14:m>
                <a:endParaRPr lang="en-GB" sz="3200" dirty="0">
                  <a:latin typeface="Palatino Linotype"/>
                  <a:cs typeface="Palatino Linotype"/>
                </a:endParaRPr>
              </a:p>
              <a:p>
                <a:endParaRPr lang="en-GB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46" y="1283842"/>
                <a:ext cx="12583242" cy="2673937"/>
              </a:xfrm>
              <a:prstGeom prst="rect">
                <a:avLst/>
              </a:prstGeom>
              <a:blipFill>
                <a:blip r:embed="rId3"/>
                <a:stretch>
                  <a:fillRect l="-1937" t="-4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5">
                <a:extLst>
                  <a:ext uri="{FF2B5EF4-FFF2-40B4-BE49-F238E27FC236}">
                    <a16:creationId xmlns:a16="http://schemas.microsoft.com/office/drawing/2014/main" id="{7ED2F247-7C05-479B-AE0D-D9EA40E16BC8}"/>
                  </a:ext>
                </a:extLst>
              </p:cNvPr>
              <p:cNvSpPr/>
              <p:nvPr/>
            </p:nvSpPr>
            <p:spPr>
              <a:xfrm>
                <a:off x="6000377" y="7174650"/>
                <a:ext cx="6820610" cy="1856232"/>
              </a:xfrm>
              <a:prstGeom prst="wedgeRoundRectCallout">
                <a:avLst>
                  <a:gd name="adj1" fmla="val -43482"/>
                  <a:gd name="adj2" fmla="val -247996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Approximately </a:t>
                </a:r>
                <a:r>
                  <a:rPr lang="en-GB" sz="2400" u="sng" dirty="0"/>
                  <a:t>standard</a:t>
                </a:r>
                <a:r>
                  <a:rPr lang="en-GB" sz="2400" dirty="0"/>
                  <a:t> normal even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400" dirty="0"/>
                  <a:t> not standard normal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b="1" dirty="0"/>
                  <a:t>Therefore we can compare t statistic to the thresholds of the standard normal distribution</a:t>
                </a:r>
              </a:p>
            </p:txBody>
          </p:sp>
        </mc:Choice>
        <mc:Fallback xmlns="">
          <p:sp>
            <p:nvSpPr>
              <p:cNvPr id="5" name="Rounded Rectangular Callout 5">
                <a:extLst>
                  <a:ext uri="{FF2B5EF4-FFF2-40B4-BE49-F238E27FC236}">
                    <a16:creationId xmlns:a16="http://schemas.microsoft.com/office/drawing/2014/main" id="{7ED2F247-7C05-479B-AE0D-D9EA40E1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377" y="7174650"/>
                <a:ext cx="6820610" cy="1856232"/>
              </a:xfrm>
              <a:prstGeom prst="wedgeRoundRectCallout">
                <a:avLst>
                  <a:gd name="adj1" fmla="val -43482"/>
                  <a:gd name="adj2" fmla="val -24799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99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or less significant estimates</a:t>
            </a:r>
            <a:endParaRPr lang="en-US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90802" y="2347084"/>
                <a:ext cx="12424785" cy="6866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50138" indent="-650138">
                  <a:buFont typeface="Arial" charset="0"/>
                  <a:buChar char="•"/>
                </a:pPr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If we have a lower significance level (e.g. 1%) we are less likely to reject a hypothesis </a:t>
                </a: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If we still reject the </a:t>
                </a:r>
                <a14:m>
                  <m:oMath xmlns:m="http://schemas.openxmlformats.org/officeDocument/2006/math">
                    <m:r>
                      <a:rPr lang="en-GB" sz="3982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=0 on the basis of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982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982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 we say that </a:t>
                </a:r>
                <a:r>
                  <a:rPr lang="en-GB" sz="3982" b="1" dirty="0">
                    <a:latin typeface="Palatino Linotype" charset="0"/>
                    <a:ea typeface="Palatino Linotype" charset="0"/>
                    <a:cs typeface="Palatino Linotype" charset="0"/>
                  </a:rPr>
                  <a:t>the estimate is highly significant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If we would only reject the hypothesis with a much higher significance level (e.g. 10% instead of 5%) we say that the estimate is only </a:t>
                </a:r>
                <a:r>
                  <a:rPr lang="en-GB" sz="3982" b="1" dirty="0">
                    <a:latin typeface="Palatino Linotype" charset="0"/>
                    <a:ea typeface="Palatino Linotype" charset="0"/>
                    <a:cs typeface="Palatino Linotype" charset="0"/>
                  </a:rPr>
                  <a:t>weakly significant</a:t>
                </a: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2" y="2347084"/>
                <a:ext cx="12424785" cy="6866367"/>
              </a:xfrm>
              <a:prstGeom prst="rect">
                <a:avLst/>
              </a:prstGeom>
              <a:blipFill>
                <a:blip r:embed="rId3"/>
                <a:stretch>
                  <a:fillRect l="-1570" t="-1687" r="-1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64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40" y="1652424"/>
            <a:ext cx="9354708" cy="6447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7121138" y="2075688"/>
            <a:ext cx="5976671" cy="695352"/>
          </a:xfrm>
          <a:prstGeom prst="wedgeRoundRectCallout">
            <a:avLst>
              <a:gd name="adj1" fmla="val -75096"/>
              <a:gd name="adj2" fmla="val 53616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EXP= years of job experience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3355" y="7456290"/>
            <a:ext cx="12355874" cy="2295722"/>
          </a:xfrm>
          <a:prstGeom prst="wedgeRoundRectCallout">
            <a:avLst>
              <a:gd name="adj1" fmla="val 13917"/>
              <a:gd name="adj2" fmla="val -79585"/>
              <a:gd name="adj3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/>
              <a:t>Your turn: What do you conclude from this regression? (multiple options can be correct)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5%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5DFF39-697C-428E-9D6F-4A8A3C45003B}"/>
              </a:ext>
            </a:extLst>
          </p:cNvPr>
          <p:cNvSpPr/>
          <p:nvPr/>
        </p:nvSpPr>
        <p:spPr>
          <a:xfrm>
            <a:off x="502653" y="937411"/>
            <a:ext cx="916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/>
              <a:t> </a:t>
            </a:r>
            <a:r>
              <a:rPr lang="en-GB" sz="1800" dirty="0" err="1"/>
              <a:t>eaef</a:t>
            </a:r>
            <a:r>
              <a:rPr lang="en-GB" sz="1800" dirty="0"/>
              <a:t> &lt;- read.csv("https://www.dropbox.com/s/31lyn5p5edyoxl5/eaef21.csv?dl=1")</a:t>
            </a:r>
          </a:p>
        </p:txBody>
      </p:sp>
    </p:spTree>
    <p:extLst>
      <p:ext uri="{BB962C8B-B14F-4D97-AF65-F5344CB8AC3E}">
        <p14:creationId xmlns:p14="http://schemas.microsoft.com/office/powerpoint/2010/main" val="268827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hypothesis tests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92276" y="4185548"/>
                <a:ext cx="3939246" cy="17936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550" i="1" smtClean="0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455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45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455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455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  <m:r>
                            <a:rPr lang="en-GB" sz="455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455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num>
                        <m:den>
                          <m:sSub>
                            <m:sSubPr>
                              <m:ctrlPr>
                                <a:rPr lang="en-GB" sz="4550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4550" b="0" i="1" smtClean="0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b="0" i="1" smtClean="0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4550" b="0" i="1" smtClean="0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b="0" i="1" smtClean="0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</m:oMath>
                  </m:oMathPara>
                </a14:m>
                <a:endParaRPr lang="en-US" sz="455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76" y="4185548"/>
                <a:ext cx="3939246" cy="17936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605272" y="6373869"/>
            <a:ext cx="7018528" cy="1657704"/>
          </a:xfrm>
          <a:prstGeom prst="wedgeRoundRectCallout">
            <a:avLst>
              <a:gd name="adj1" fmla="val -44635"/>
              <a:gd name="adj2" fmla="val -123818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Expected value of estimate under H0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/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>
                    <a:cs typeface="Palatino Linotype"/>
                  </a:rPr>
                  <a:t>Previously we had H0: </a:t>
                </a:r>
                <a14:m>
                  <m:oMath xmlns:m="http://schemas.openxmlformats.org/officeDocument/2006/math"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=0</m:t>
                    </m:r>
                  </m:oMath>
                </a14:m>
                <a:endParaRPr lang="en-GB" sz="2275" dirty="0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B6389828-5BBA-48F1-93C8-D2EB799C4165}"/>
              </a:ext>
            </a:extLst>
          </p:cNvPr>
          <p:cNvSpPr/>
          <p:nvPr/>
        </p:nvSpPr>
        <p:spPr>
          <a:xfrm>
            <a:off x="381599" y="6336779"/>
            <a:ext cx="4739764" cy="1694793"/>
          </a:xfrm>
          <a:prstGeom prst="wedgeRoundRectCallout">
            <a:avLst>
              <a:gd name="adj1" fmla="val 15308"/>
              <a:gd name="adj2" fmla="val -105233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As before we can compare the t statistic with the critical values c for the </a:t>
            </a:r>
            <a:r>
              <a:rPr lang="en-GB" sz="2400" u="sng" dirty="0"/>
              <a:t>standard normal</a:t>
            </a:r>
            <a:r>
              <a:rPr lang="en-GB" sz="2400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2111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10B290-7B7A-4397-BB18-5EC33E7C5B0E}"/>
              </a:ext>
            </a:extLst>
          </p:cNvPr>
          <p:cNvSpPr txBox="1"/>
          <p:nvPr/>
        </p:nvSpPr>
        <p:spPr>
          <a:xfrm>
            <a:off x="381599" y="309281"/>
            <a:ext cx="12242201" cy="57039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284400" indent="-284400" defTabSz="1300277">
              <a:lnSpc>
                <a:spcPts val="3800"/>
              </a:lnSpc>
              <a:spcBef>
                <a:spcPct val="0"/>
              </a:spcBef>
              <a:spcAft>
                <a:spcPts val="500"/>
              </a:spcAft>
            </a:pPr>
            <a:r>
              <a:rPr lang="en-GB" sz="4400" dirty="0">
                <a:latin typeface="+mj-lt"/>
                <a:ea typeface="+mj-ea"/>
                <a:cs typeface="+mj-cs"/>
              </a:rPr>
              <a:t>How do you know if a Dice is fair?</a:t>
            </a:r>
          </a:p>
        </p:txBody>
      </p:sp>
      <p:pic>
        <p:nvPicPr>
          <p:cNvPr id="1026" name="Picture 2" descr="Guide to Bar Dice - Best Bars 2012 Endorsement">
            <a:extLst>
              <a:ext uri="{FF2B5EF4-FFF2-40B4-BE49-F238E27FC236}">
                <a16:creationId xmlns:a16="http://schemas.microsoft.com/office/drawing/2014/main" id="{EBED23C3-D97F-45E3-B6AD-7B39F41E4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599" y="1203164"/>
            <a:ext cx="12242808" cy="734568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8275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tests example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>
                    <a:latin typeface="Palatino Linotype"/>
                    <a:cs typeface="Palatino Linotype"/>
                  </a:rPr>
                  <a:t>Testing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=0</m:t>
                    </m:r>
                  </m:oMath>
                </a14:m>
                <a:r>
                  <a:rPr lang="en-GB" sz="3413">
                    <a:latin typeface="Palatino Linotype"/>
                    <a:cs typeface="Palatino Linotype"/>
                  </a:rPr>
                  <a:t> is probably the most common test</a:t>
                </a: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However, many other could be of interest.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Consider Experience vs Schooling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blipFill>
                <a:blip r:embed="rId3"/>
                <a:stretch>
                  <a:fillRect l="-2064" t="-34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74" y="5002421"/>
            <a:ext cx="5625468" cy="409124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81091" y="5331239"/>
            <a:ext cx="5435844" cy="3445573"/>
          </a:xfrm>
          <a:prstGeom prst="wedgeRoundRectCallout">
            <a:avLst>
              <a:gd name="adj1" fmla="val -65212"/>
              <a:gd name="adj2" fmla="val 24590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/>
              <a:t>Possible hypothesis: one year of schooling leads to one year less of experience</a:t>
            </a:r>
          </a:p>
          <a:p>
            <a:endParaRPr lang="en-GB" sz="1600" dirty="0"/>
          </a:p>
          <a:p>
            <a:r>
              <a:rPr lang="en-GB" sz="2800" dirty="0"/>
              <a:t>Can we reject this?</a:t>
            </a:r>
          </a:p>
          <a:p>
            <a:endParaRPr lang="en-GB" sz="2800" dirty="0"/>
          </a:p>
          <a:p>
            <a:r>
              <a:rPr lang="en-GB" sz="2800" dirty="0"/>
              <a:t>How to find out?</a:t>
            </a:r>
          </a:p>
        </p:txBody>
      </p:sp>
    </p:spTree>
    <p:extLst>
      <p:ext uri="{BB962C8B-B14F-4D97-AF65-F5344CB8AC3E}">
        <p14:creationId xmlns:p14="http://schemas.microsoft.com/office/powerpoint/2010/main" val="1831007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GB" sz="2800"/>
                  <a:t>Coefficient is negative but smaller than 1. </a:t>
                </a:r>
              </a:p>
              <a:p>
                <a:r>
                  <a:rPr lang="en-GB" sz="2800"/>
                  <a:t>But is it small enough to reject that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𝛽</m:t>
                    </m:r>
                    <m:r>
                      <a:rPr lang="en-GB" sz="2800" i="1">
                        <a:latin typeface="Cambria Math" charset="0"/>
                      </a:rPr>
                      <m:t>=−1?</m:t>
                    </m:r>
                  </m:oMath>
                </a14:m>
                <a:endParaRPr lang="en-GB" sz="280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blipFill>
                <a:blip r:embed="rId4"/>
                <a:stretch>
                  <a:fillRect l="-51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96934" y="1348246"/>
            <a:ext cx="10726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5540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8330" y="1348246"/>
            <a:ext cx="11389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GB" sz="240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𝑡</m:t>
                    </m:r>
                    <m:r>
                      <a:rPr lang="en-GB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charset="0"/>
                          </a:rPr>
                          <m:t>−0.3961446−(−1)</m:t>
                        </m:r>
                      </m:num>
                      <m:den>
                        <m:r>
                          <a:rPr lang="en-GB" sz="2400" i="1">
                            <a:latin typeface="Cambria Math" charset="0"/>
                          </a:rPr>
                          <m:t>0.0765003</m:t>
                        </m:r>
                      </m:den>
                    </m:f>
                    <m:r>
                      <a:rPr lang="en-GB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GB" sz="2400" dirty="0"/>
                  <a:t>7.894&gt;1.96, hence we reject the hypothesis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Note: </a:t>
                </a:r>
                <a:r>
                  <a:rPr lang="it-IT" sz="2400" dirty="0"/>
                  <a:t>. 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disp </a:t>
                </a:r>
                <a:r>
                  <a:rPr lang="it-IT" sz="2400" dirty="0" err="1">
                    <a:latin typeface="Courier" charset="0"/>
                    <a:ea typeface="Courier" charset="0"/>
                    <a:cs typeface="Courier" charset="0"/>
                  </a:rPr>
                  <a:t>qt</a:t>
                </a:r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(0.025,538)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-1.9643832</a:t>
                </a:r>
                <a:endParaRPr lang="en-GB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blipFill>
                <a:blip r:embed="rId4"/>
                <a:stretch>
                  <a:fillRect b="-215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147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9" y="2617578"/>
            <a:ext cx="9878427" cy="42981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2585" y="1315850"/>
            <a:ext cx="119172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05052" y="6779668"/>
            <a:ext cx="11389728" cy="1599084"/>
          </a:xfrm>
          <a:prstGeom prst="wedgeRoundRectCallout">
            <a:avLst>
              <a:gd name="adj1" fmla="val -22980"/>
              <a:gd name="adj2" fmla="val -5649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Alternative way to implement this test in R:</a:t>
            </a:r>
          </a:p>
          <a:p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library("car")  </a:t>
            </a:r>
          </a:p>
          <a:p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linearHypothesis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, c( "S = -1") )</a:t>
            </a:r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65232-0BA4-4ABC-9696-EF2499BD5D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60" y="3933536"/>
            <a:ext cx="4890656" cy="18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2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A note of caution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867" y="2342361"/>
            <a:ext cx="12583242" cy="6302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Significance is separate from bias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We don’t necessarily prefer one estimator over another because one is significant.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We need to ask for underlying reasons why one estimate is significant and the other one not.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endParaRPr lang="en-GB" sz="3413" i="1" dirty="0">
              <a:latin typeface="Cambria Math" panose="02040503050406030204" pitchFamily="18" charset="0"/>
              <a:cs typeface="Palatino Linotype"/>
            </a:endParaRPr>
          </a:p>
        </p:txBody>
      </p:sp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9C11BE1D-3814-4975-9AB8-59E3FF4D9EE4}"/>
              </a:ext>
            </a:extLst>
          </p:cNvPr>
          <p:cNvSpPr/>
          <p:nvPr/>
        </p:nvSpPr>
        <p:spPr>
          <a:xfrm>
            <a:off x="6127560" y="391423"/>
            <a:ext cx="6646548" cy="1657704"/>
          </a:xfrm>
          <a:prstGeom prst="wedgeRoundRectCallout">
            <a:avLst>
              <a:gd name="adj1" fmla="val -36545"/>
              <a:gd name="adj2" fmla="val 7150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An estimate can be significant and biased </a:t>
            </a:r>
          </a:p>
          <a:p>
            <a:pPr algn="ctr"/>
            <a:r>
              <a:rPr lang="en-GB" sz="2400" dirty="0"/>
              <a:t>Or non-significant and non-biased (or vice versa)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6682FB8-8525-4DB2-98F1-F737C859FC61}"/>
              </a:ext>
            </a:extLst>
          </p:cNvPr>
          <p:cNvSpPr/>
          <p:nvPr/>
        </p:nvSpPr>
        <p:spPr>
          <a:xfrm>
            <a:off x="232279" y="6897581"/>
            <a:ext cx="12675941" cy="1657704"/>
          </a:xfrm>
          <a:prstGeom prst="wedgeRoundRectCallout">
            <a:avLst>
              <a:gd name="adj1" fmla="val -16837"/>
              <a:gd name="adj2" fmla="val -9408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Quick test: we have 2 estimates of the same parameter. Which would you prefer?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Estimate 1 is biased and significant, estimate 2 is not significant but not biased?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198621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5249" y="2027607"/>
            <a:ext cx="3988345" cy="4311617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252" y="1880813"/>
            <a:ext cx="5495942" cy="59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</a:rPr>
              <a:t>Working out the threshold yourself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6820" y="2148535"/>
            <a:ext cx="12583242" cy="2406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qnorm(0.025)  =   -1.959964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qnorm(0.05)   =   -1.644854</a:t>
            </a:r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  <a:p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347284" y="0"/>
            <a:ext cx="5657252" cy="2617086"/>
          </a:xfrm>
          <a:prstGeom prst="wedgeRoundRectCallout">
            <a:avLst>
              <a:gd name="adj1" fmla="val -34102"/>
              <a:gd name="adj2" fmla="val 86307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The higher the significance level the smaller the threshold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Higher significance level means we are less worried about an error of type I (reject even if true)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Hence we are happy to reject in more cases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2" y="5580778"/>
            <a:ext cx="5735447" cy="417123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842490" y="5580778"/>
            <a:ext cx="882702" cy="625461"/>
          </a:xfrm>
          <a:prstGeom prst="wedgeRoundRectCallout">
            <a:avLst>
              <a:gd name="adj1" fmla="val 220988"/>
              <a:gd name="adj2" fmla="val 3053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1%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654834" y="4955317"/>
            <a:ext cx="882702" cy="625461"/>
          </a:xfrm>
          <a:prstGeom prst="wedgeRoundRectCallout">
            <a:avLst>
              <a:gd name="adj1" fmla="val -389791"/>
              <a:gd name="adj2" fmla="val 8884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5%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792260" y="6386067"/>
            <a:ext cx="1212276" cy="625461"/>
          </a:xfrm>
          <a:prstGeom prst="wedgeRoundRectCallout">
            <a:avLst>
              <a:gd name="adj1" fmla="val -294305"/>
              <a:gd name="adj2" fmla="val 7363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10%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820" y="7253189"/>
            <a:ext cx="6501342" cy="15363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(0.995) = 2.575829   </a:t>
            </a:r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(0.975) = 1.959964</a:t>
            </a:r>
          </a:p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(0.95)  = 1.644854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0F9FA5-9EFA-47D8-93A6-A5BAADCD41EA}"/>
              </a:ext>
            </a:extLst>
          </p:cNvPr>
          <p:cNvCxnSpPr/>
          <p:nvPr/>
        </p:nvCxnSpPr>
        <p:spPr bwMode="auto">
          <a:xfrm flipH="1">
            <a:off x="6978503" y="8587425"/>
            <a:ext cx="181994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27A05-ADF6-474B-8728-8BD07CE9FA41}"/>
              </a:ext>
            </a:extLst>
          </p:cNvPr>
          <p:cNvSpPr txBox="1"/>
          <p:nvPr/>
        </p:nvSpPr>
        <p:spPr>
          <a:xfrm>
            <a:off x="6475525" y="8434245"/>
            <a:ext cx="1005955" cy="306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991">
                <a:latin typeface="Palatino Linotype"/>
                <a:cs typeface="Palatino Linotype"/>
              </a:rPr>
              <a:t>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/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/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ular Callout 6">
            <a:extLst>
              <a:ext uri="{FF2B5EF4-FFF2-40B4-BE49-F238E27FC236}">
                <a16:creationId xmlns:a16="http://schemas.microsoft.com/office/drawing/2014/main" id="{AD5FFE68-CCF4-4D2E-8425-2C717E6F6F2B}"/>
              </a:ext>
            </a:extLst>
          </p:cNvPr>
          <p:cNvSpPr/>
          <p:nvPr/>
        </p:nvSpPr>
        <p:spPr>
          <a:xfrm>
            <a:off x="987080" y="5791523"/>
            <a:ext cx="2467319" cy="625461"/>
          </a:xfrm>
          <a:prstGeom prst="wedgeRoundRectCallout">
            <a:avLst>
              <a:gd name="adj1" fmla="val -35264"/>
              <a:gd name="adj2" fmla="val -33111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0" dirty="0"/>
              <a:t>Inverse of the cumulative distribution function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CE2AC01-59DB-4A23-8188-7CF520939B56}"/>
              </a:ext>
            </a:extLst>
          </p:cNvPr>
          <p:cNvSpPr/>
          <p:nvPr/>
        </p:nvSpPr>
        <p:spPr>
          <a:xfrm>
            <a:off x="7589520" y="3941064"/>
            <a:ext cx="4202740" cy="694944"/>
          </a:xfrm>
          <a:prstGeom prst="wedgeRectCallout">
            <a:avLst>
              <a:gd name="adj1" fmla="val -12565"/>
              <a:gd name="adj2" fmla="val 186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To help with probability distributions check out this really cool </a:t>
            </a:r>
            <a:r>
              <a:rPr lang="en-GB" sz="1200" dirty="0">
                <a:hlinkClick r:id="rId6"/>
              </a:rPr>
              <a:t>probability distribution viewer</a:t>
            </a:r>
            <a:r>
              <a:rPr lang="en-GB" sz="1200" dirty="0"/>
              <a:t> (done in R)</a:t>
            </a:r>
          </a:p>
        </p:txBody>
      </p:sp>
    </p:spTree>
    <p:extLst>
      <p:ext uri="{BB962C8B-B14F-4D97-AF65-F5344CB8AC3E}">
        <p14:creationId xmlns:p14="http://schemas.microsoft.com/office/powerpoint/2010/main" val="57308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and hard estimation tasks – Another visual summary of the issues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060" y="2456062"/>
            <a:ext cx="7151476" cy="5201073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85505" y="2040699"/>
            <a:ext cx="3507450" cy="2690833"/>
          </a:xfrm>
          <a:prstGeom prst="wedgeRoundRectCallout">
            <a:avLst>
              <a:gd name="adj1" fmla="val 117665"/>
              <a:gd name="adj2" fmla="val -1907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Both point clouds have are driven by the same underlying model: y=10-x (green line)</a:t>
            </a:r>
          </a:p>
        </p:txBody>
      </p:sp>
    </p:spTree>
    <p:extLst>
      <p:ext uri="{BB962C8B-B14F-4D97-AF65-F5344CB8AC3E}">
        <p14:creationId xmlns:p14="http://schemas.microsoft.com/office/powerpoint/2010/main" val="75677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/>
                  <a:t>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sub>
                    </m:sSub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175" t="-3670" b="-9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/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/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568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19995975-16AA-4475-A045-5A942E2D643C}"/>
              </a:ext>
            </a:extLst>
          </p:cNvPr>
          <p:cNvSpPr/>
          <p:nvPr/>
        </p:nvSpPr>
        <p:spPr>
          <a:xfrm rot="1823830">
            <a:off x="5515669" y="5382410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3673B7-F975-4991-97C2-5307E6BF0863}"/>
              </a:ext>
            </a:extLst>
          </p:cNvPr>
          <p:cNvSpPr/>
          <p:nvPr/>
        </p:nvSpPr>
        <p:spPr>
          <a:xfrm rot="1823830">
            <a:off x="2323419" y="5928501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/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Estimate using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</a:rPr>
                      <m:t>𝑉𝐴𝑅</m:t>
                    </m:r>
                    <m:d>
                      <m:dPr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646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3646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46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p>
                            <m:r>
                              <a:rPr lang="en-GB" sz="3646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/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dirty="0"/>
                  <a:t>VAR(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blipFill>
                <a:blip r:embed="rId7"/>
                <a:stretch>
                  <a:fillRect l="-9286" t="-2600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800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4" y="2213077"/>
            <a:ext cx="8869863" cy="6491447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Student’s t-Distribution </a:t>
            </a:r>
          </a:p>
        </p:txBody>
      </p:sp>
      <p:pic>
        <p:nvPicPr>
          <p:cNvPr id="1026" name="Picture 2" descr="William Sealy Gosse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8480" y="1"/>
            <a:ext cx="2826056" cy="37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9075767" y="4900684"/>
            <a:ext cx="3802938" cy="4257120"/>
          </a:xfrm>
          <a:prstGeom prst="wedgeRoundRectCallout">
            <a:avLst>
              <a:gd name="adj1" fmla="val -63378"/>
              <a:gd name="adj2" fmla="val -1143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t is a bit more dispersed than the normal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Converges to Normal for large n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We only need to worry about t for really small samples (&lt;50)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9862530" y="3924496"/>
            <a:ext cx="3020379" cy="792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William Sealy </a:t>
            </a:r>
            <a:r>
              <a:rPr lang="en-GB" sz="2275" dirty="0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AKA Student</a:t>
            </a:r>
            <a:endParaRPr lang="en-GB" sz="2275" dirty="0"/>
          </a:p>
        </p:txBody>
      </p:sp>
      <p:grpSp>
        <p:nvGrpSpPr>
          <p:cNvPr id="7" name="Group 6"/>
          <p:cNvGrpSpPr/>
          <p:nvPr/>
        </p:nvGrpSpPr>
        <p:grpSpPr>
          <a:xfrm>
            <a:off x="8632167" y="26516"/>
            <a:ext cx="2460724" cy="1869951"/>
            <a:chOff x="7718323" y="409289"/>
            <a:chExt cx="1730478" cy="1315023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7718323" y="409289"/>
              <a:ext cx="1730478" cy="1315023"/>
            </a:xfrm>
            <a:prstGeom prst="wedgeRoundRectCallout">
              <a:avLst>
                <a:gd name="adj1" fmla="val 56227"/>
                <a:gd name="adj2" fmla="val 40287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3646"/>
                <a:t>Cheers!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627" y="489523"/>
              <a:ext cx="571765" cy="1066800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>
          <a:xfrm>
            <a:off x="520826" y="1257675"/>
            <a:ext cx="3802936" cy="992146"/>
          </a:xfrm>
          <a:prstGeom prst="wedgeRoundRectCallout">
            <a:avLst>
              <a:gd name="adj1" fmla="val 62464"/>
              <a:gd name="adj2" fmla="val 9241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Standard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/>
                  <a:t>Degrees of Freedom (</a:t>
                </a:r>
                <a:r>
                  <a:rPr lang="en-GB" sz="2800" err="1"/>
                  <a:t>DoF</a:t>
                </a:r>
                <a:r>
                  <a:rPr lang="en-GB" sz="2800"/>
                  <a:t>): observations – parameters we need to estimate before we can estimate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/>
                  <a:t>  </a:t>
                </a:r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blipFill>
                <a:blip r:embed="rId6"/>
                <a:stretch>
                  <a:fillRect l="-783" r="-1994" b="-12500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59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nut&#10;&#10;Description automatically generated">
            <a:extLst>
              <a:ext uri="{FF2B5EF4-FFF2-40B4-BE49-F238E27FC236}">
                <a16:creationId xmlns:a16="http://schemas.microsoft.com/office/drawing/2014/main" id="{0624DF32-367A-44CE-9712-EB0D071A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-10767" y="90834"/>
            <a:ext cx="13027922" cy="9153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25373-E409-46A7-BE9C-FCB9989A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6" y="4436373"/>
            <a:ext cx="12242201" cy="4166026"/>
          </a:xfrm>
        </p:spPr>
        <p:txBody>
          <a:bodyPr/>
          <a:lstStyle/>
          <a:p>
            <a:r>
              <a:rPr lang="en-GB" sz="4000" dirty="0">
                <a:solidFill>
                  <a:srgbClr val="282828"/>
                </a:solidFill>
                <a:latin typeface="Century Schoolbook" panose="02040604050505020304" pitchFamily="18" charset="0"/>
              </a:rPr>
              <a:t>→ </a:t>
            </a:r>
            <a:r>
              <a:rPr lang="en-GB" sz="4000" dirty="0">
                <a:solidFill>
                  <a:srgbClr val="282828"/>
                </a:solidFill>
              </a:rPr>
              <a:t>Hypothesis testing for dice in a nutshell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dirty="0">
                <a:solidFill>
                  <a:srgbClr val="282828"/>
                </a:solidFill>
              </a:rPr>
              <a:t>H0: Dice is fair 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dirty="0">
                <a:solidFill>
                  <a:srgbClr val="282828"/>
                </a:solidFill>
              </a:rPr>
              <a:t>H1: Dice is not fair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b="1" dirty="0">
                <a:solidFill>
                  <a:srgbClr val="FF0000"/>
                </a:solidFill>
              </a:rPr>
              <a:t>If given the hypothesis something unlikely happens we reject the hypothesis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B6017-6A93-4394-B4AF-4103A95F0E28}"/>
              </a:ext>
            </a:extLst>
          </p:cNvPr>
          <p:cNvSpPr txBox="1"/>
          <p:nvPr/>
        </p:nvSpPr>
        <p:spPr>
          <a:xfrm>
            <a:off x="905256" y="219456"/>
            <a:ext cx="11342180" cy="3575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We can never 100% </a:t>
            </a:r>
            <a:r>
              <a:rPr lang="en-GB" sz="4800" dirty="0">
                <a:solidFill>
                  <a:srgbClr val="282828"/>
                </a:solidFill>
              </a:rPr>
              <a:t>certain</a:t>
            </a:r>
            <a:r>
              <a:rPr lang="en-GB" sz="4400" dirty="0">
                <a:solidFill>
                  <a:srgbClr val="282828"/>
                </a:solidFill>
              </a:rPr>
              <a:t> if a dice is fair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400" dirty="0">
              <a:solidFill>
                <a:srgbClr val="282828"/>
              </a:solidFill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However, if something happens that is very unlikely for a fair dice (e.g. 20 sixes in a row)  we will conclude the dice is rigged. </a:t>
            </a:r>
          </a:p>
        </p:txBody>
      </p:sp>
    </p:spTree>
    <p:extLst>
      <p:ext uri="{BB962C8B-B14F-4D97-AF65-F5344CB8AC3E}">
        <p14:creationId xmlns:p14="http://schemas.microsoft.com/office/powerpoint/2010/main" val="32467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llout: Down Arrow 13">
            <a:extLst>
              <a:ext uri="{FF2B5EF4-FFF2-40B4-BE49-F238E27FC236}">
                <a16:creationId xmlns:a16="http://schemas.microsoft.com/office/drawing/2014/main" id="{7D99B3D2-F38B-4915-AEAD-2D216C89FD09}"/>
              </a:ext>
            </a:extLst>
          </p:cNvPr>
          <p:cNvSpPr/>
          <p:nvPr/>
        </p:nvSpPr>
        <p:spPr>
          <a:xfrm rot="1456036">
            <a:off x="10687559" y="4706969"/>
            <a:ext cx="1511224" cy="291933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Type I Error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24C7A-E0BD-4106-9302-03E91BCA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likely is unlikely?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14F6D-CD5E-47D2-BD12-BF1D5346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1587880"/>
            <a:ext cx="2475106" cy="1106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27BC11-6928-415C-8667-B55A50271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99" y="5903643"/>
            <a:ext cx="1337692" cy="1696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FCB8-A219-435D-ABAB-BD378F607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1599" y="3302567"/>
            <a:ext cx="1691359" cy="19487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47C169-B89E-4534-A3A1-E724AAF80814}"/>
                  </a:ext>
                </a:extLst>
              </p:cNvPr>
              <p:cNvSpPr txBox="1"/>
              <p:nvPr/>
            </p:nvSpPr>
            <p:spPr>
              <a:xfrm>
                <a:off x="3279793" y="1792620"/>
                <a:ext cx="2803430" cy="642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=0.0278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47C169-B89E-4534-A3A1-E724AAF80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793" y="1792620"/>
                <a:ext cx="2803430" cy="6423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4E2B6BA-2F9E-49D1-99B8-F2ADE64F6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9042" y="3184517"/>
            <a:ext cx="5207666" cy="2600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59455F-8ACA-4BD9-8E61-4EA91E61876C}"/>
              </a:ext>
            </a:extLst>
          </p:cNvPr>
          <p:cNvSpPr txBox="1"/>
          <p:nvPr/>
        </p:nvSpPr>
        <p:spPr>
          <a:xfrm>
            <a:off x="2808905" y="6592441"/>
            <a:ext cx="9138525" cy="19184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What is unlikely is a choice….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One consideration: What are you going to do when rejecting a hypothesis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And what happens if you are wrong (i.e. the hypothesis was correct after all)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e.g. accuse somebody of being cheat?</a:t>
            </a:r>
            <a:r>
              <a:rPr lang="en-GB" sz="2000" dirty="0"/>
              <a:t> </a:t>
            </a:r>
          </a:p>
        </p:txBody>
      </p:sp>
      <p:sp>
        <p:nvSpPr>
          <p:cNvPr id="15" name="Callout: Up Arrow 14">
            <a:extLst>
              <a:ext uri="{FF2B5EF4-FFF2-40B4-BE49-F238E27FC236}">
                <a16:creationId xmlns:a16="http://schemas.microsoft.com/office/drawing/2014/main" id="{EFA1BF27-9BE9-4D08-8B15-6ABC90810743}"/>
              </a:ext>
            </a:extLst>
          </p:cNvPr>
          <p:cNvSpPr/>
          <p:nvPr/>
        </p:nvSpPr>
        <p:spPr>
          <a:xfrm>
            <a:off x="5579482" y="8432192"/>
            <a:ext cx="5234529" cy="131982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If that person is somebody important you might want to reject only for a smaller probability </a:t>
            </a:r>
          </a:p>
        </p:txBody>
      </p:sp>
    </p:spTree>
    <p:extLst>
      <p:ext uri="{BB962C8B-B14F-4D97-AF65-F5344CB8AC3E}">
        <p14:creationId xmlns:p14="http://schemas.microsoft.com/office/powerpoint/2010/main" val="191831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3502BF-0498-482A-B89A-330C8574C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582" y="214162"/>
            <a:ext cx="6238218" cy="3069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5D736-D054-4F31-B1AD-84A1281A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 anchor="t">
            <a:normAutofit/>
          </a:bodyPr>
          <a:lstStyle/>
          <a:p>
            <a:r>
              <a:rPr lang="en-GB" dirty="0"/>
              <a:t>Hypothesis testing in for econometric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D10A6-6AF9-455B-860E-02DDD5B0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444" y="1114121"/>
            <a:ext cx="10454325" cy="7579238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0F98B69-09E2-46A9-B5E0-D8E718060FE8}"/>
              </a:ext>
            </a:extLst>
          </p:cNvPr>
          <p:cNvSpPr/>
          <p:nvPr/>
        </p:nvSpPr>
        <p:spPr>
          <a:xfrm>
            <a:off x="265177" y="6467904"/>
            <a:ext cx="11706864" cy="2459900"/>
          </a:xfrm>
          <a:prstGeom prst="wedgeRoundRectCallout">
            <a:avLst>
              <a:gd name="adj1" fmla="val -23917"/>
              <a:gd name="adj2" fmla="val -645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3600" dirty="0"/>
              <a:t>How </a:t>
            </a:r>
            <a:r>
              <a:rPr lang="en-GB" sz="3600" u="sng" dirty="0"/>
              <a:t>likely</a:t>
            </a:r>
            <a:r>
              <a:rPr lang="en-GB" sz="3600" dirty="0"/>
              <a:t> is it to see a slope such as this…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600" dirty="0"/>
              <a:t>even if there is no relationship between foreigners and crime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600" b="1" u="sng" dirty="0">
                <a:solidFill>
                  <a:schemeClr val="bg2"/>
                </a:solidFill>
              </a:rPr>
              <a:t>and there is no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/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413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384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7BBF-6BED-411B-A9D2-A9B5A1A5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distribution of our estimates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5376E-FA29-4F3E-ACD3-807B4152A682}"/>
              </a:ext>
            </a:extLst>
          </p:cNvPr>
          <p:cNvSpPr txBox="1"/>
          <p:nvPr/>
        </p:nvSpPr>
        <p:spPr>
          <a:xfrm>
            <a:off x="381599" y="897964"/>
            <a:ext cx="11567160" cy="4196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how likely a particular estimation outcome is </a:t>
            </a:r>
            <a:r>
              <a:rPr lang="en-GB" sz="3200" u="sng" dirty="0"/>
              <a:t>given a hypothesis</a:t>
            </a:r>
            <a:r>
              <a:rPr lang="en-GB" sz="3200" dirty="0"/>
              <a:t>  we need to know the distribution of the estimates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For a distribution we need the notion of a random experiment (like throwing a dice)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In the context of estimating an econometric model the random experiment is taking a random sample of a population</a:t>
            </a:r>
          </a:p>
        </p:txBody>
      </p:sp>
      <p:pic>
        <p:nvPicPr>
          <p:cNvPr id="7" name="Picture 6" descr="A picture containing light, traffic, hanging, drawing&#10;&#10;Description automatically generated">
            <a:extLst>
              <a:ext uri="{FF2B5EF4-FFF2-40B4-BE49-F238E27FC236}">
                <a16:creationId xmlns:a16="http://schemas.microsoft.com/office/drawing/2014/main" id="{8BC1B1E6-1032-4430-818B-0D4FCF8F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642" y="5093984"/>
            <a:ext cx="6400566" cy="39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6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509104-7452-4737-839F-8108C8FA7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3006388" cy="97547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9A5C78-3E8A-4949-A924-84E9C1F4A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89" y="2598176"/>
            <a:ext cx="12405816" cy="3077766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obs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&lt;-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100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x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&lt;-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0.5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runif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obs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)*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2.5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sig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sqrt(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5.5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)*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2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eps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&lt;-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rnorm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(obs,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,sig)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y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&lt;-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x *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eps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df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data.frame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x,y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ggplot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(df,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aes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(x, y))+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geom_point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color=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"blue"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+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theme_minimal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()</a:t>
            </a:r>
            <a:endParaRPr kumimoji="0" lang="en-GB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55269" y="82422"/>
            <a:ext cx="9829892" cy="948289"/>
          </a:xfrm>
        </p:spPr>
        <p:txBody>
          <a:bodyPr/>
          <a:lstStyle/>
          <a:p>
            <a:r>
              <a:rPr lang="en-US" b="1" dirty="0">
                <a:solidFill>
                  <a:srgbClr val="282828"/>
                </a:solidFill>
                <a:latin typeface="Palatino Linotype" charset="0"/>
              </a:rPr>
              <a:t>Monte Carlo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Let's make the data ourselves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e.g. suppose the true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=2+</m:t>
                    </m:r>
                    <m:r>
                      <a:rPr lang="en-GB" sz="3413" b="0" i="1" smtClean="0">
                        <a:solidFill>
                          <a:srgbClr val="282828"/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0×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𝜀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3413" dirty="0">
                  <a:solidFill>
                    <a:srgbClr val="282828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Here is how to do it in R</a:t>
                </a: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blipFill>
                <a:blip r:embed="rId5"/>
                <a:stretch>
                  <a:fillRect l="-2001" t="-51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/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8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">
            <a:extLst>
              <a:ext uri="{FF2B5EF4-FFF2-40B4-BE49-F238E27FC236}">
                <a16:creationId xmlns:a16="http://schemas.microsoft.com/office/drawing/2014/main" id="{D4655DC6-E149-4E75-9AB5-1F6A1D080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071" y="5895832"/>
            <a:ext cx="461962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13E986-7635-4831-8409-613CD642A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67200"/>
            <a:ext cx="130063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2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build="p" bldLvl="3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run regression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8BDB8-7A13-47F2-993A-9381F509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97967"/>
            <a:ext cx="11861206" cy="5532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/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1062"/>
                  <a:gd name="adj2" fmla="val -21983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How does it compare?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400" b="0" i="1" smtClean="0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1062"/>
                  <a:gd name="adj2" fmla="val -219838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98A6FC-DA2F-4653-BB4F-3A8B6A30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9989" y="2867906"/>
            <a:ext cx="5487402" cy="29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47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2348</Words>
  <Application>Microsoft Office PowerPoint</Application>
  <PresentationFormat>Custom</PresentationFormat>
  <Paragraphs>283</Paragraphs>
  <Slides>39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Century Schoolbook</vt:lpstr>
      <vt:lpstr>Consolas</vt:lpstr>
      <vt:lpstr>Courier</vt:lpstr>
      <vt:lpstr>Palatino Linotype</vt:lpstr>
      <vt:lpstr>Times New Roman</vt:lpstr>
      <vt:lpstr>Wingdings</vt:lpstr>
      <vt:lpstr>Office Theme</vt:lpstr>
      <vt:lpstr>Testing Times –   How to decide when to take an econometric result serious </vt:lpstr>
      <vt:lpstr>Objective for today</vt:lpstr>
      <vt:lpstr>PowerPoint Presentation</vt:lpstr>
      <vt:lpstr>→ Hypothesis testing for dice in a nutshell  H0: Dice is fair   H1: Dice is not fair  If given the hypothesis something unlikely happens we reject the hypothesis</vt:lpstr>
      <vt:lpstr>How likely is unlikely?</vt:lpstr>
      <vt:lpstr>Hypothesis testing in for econometric models</vt:lpstr>
      <vt:lpstr>The distribution of our estimates</vt:lpstr>
      <vt:lpstr>Monte Carlo Experiment</vt:lpstr>
      <vt:lpstr>Let’s run regression </vt:lpstr>
      <vt:lpstr>Let’s do it many times</vt:lpstr>
      <vt:lpstr>Let’s look at histogram of β_1 for 1000 replications of drawing a sample</vt:lpstr>
      <vt:lpstr>A density plot: making bins narrower</vt:lpstr>
      <vt:lpstr>Large vs small sample</vt:lpstr>
      <vt:lpstr>More variation in ε</vt:lpstr>
      <vt:lpstr>Dispersed X vs not so dispersed X</vt:lpstr>
      <vt:lpstr>Non normal ϵ</vt:lpstr>
      <vt:lpstr>The variance of the estimator</vt:lpstr>
      <vt:lpstr>Recap</vt:lpstr>
      <vt:lpstr>The foreigners cause crime hypothesis</vt:lpstr>
      <vt:lpstr>P-value</vt:lpstr>
      <vt:lpstr>Significance levels – How likely is unlikely?</vt:lpstr>
      <vt:lpstr>Critical values</vt:lpstr>
      <vt:lpstr>Finding c: Standard Normal (σ=1)</vt:lpstr>
      <vt:lpstr>Finding c: Standard Normal (σ=1)</vt:lpstr>
      <vt:lpstr>The foreigners cause crime hypothesis</vt:lpstr>
      <vt:lpstr>PowerPoint Presentation</vt:lpstr>
      <vt:lpstr>More or less significant estimates</vt:lpstr>
      <vt:lpstr>Another example</vt:lpstr>
      <vt:lpstr>More general hypothesis tests</vt:lpstr>
      <vt:lpstr>More general tests example</vt:lpstr>
      <vt:lpstr>Experience vs schooling</vt:lpstr>
      <vt:lpstr>Experience vs schooling</vt:lpstr>
      <vt:lpstr>Experience vs schooling</vt:lpstr>
      <vt:lpstr>A note of caution</vt:lpstr>
      <vt:lpstr>Extra Slides</vt:lpstr>
      <vt:lpstr>Working out the threshold yourself</vt:lpstr>
      <vt:lpstr>Easy and hard estimation tasks – Another visual summary of the issues</vt:lpstr>
      <vt:lpstr>Estimation of σ_β ̂ </vt:lpstr>
      <vt:lpstr>Student’s t-Distribution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Times –   How to decide when to take an econometric result serious by Ralf Martin (r.martin@imperial.ac.uk)</dc:title>
  <dc:creator>Ralf Martin</dc:creator>
  <cp:lastModifiedBy>Ralf Martin</cp:lastModifiedBy>
  <cp:revision>87</cp:revision>
  <dcterms:created xsi:type="dcterms:W3CDTF">2020-10-04T17:32:50Z</dcterms:created>
  <dcterms:modified xsi:type="dcterms:W3CDTF">2021-10-06T11:32:00Z</dcterms:modified>
</cp:coreProperties>
</file>